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9012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9870eee8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浙江真题诊断练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896ac200009aca18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2_1#96ebdd803?vcp=1&amp;pid=b8566748c&amp;color=0,0,0&amp;vtp=1&amp;bt=1&amp;bbb=1&amp;hb=1"/>
          <p:cNvSpPr/>
          <p:nvPr/>
        </p:nvSpPr>
        <p:spPr>
          <a:xfrm>
            <a:off x="502920" y="2864995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主题：人与自我·丰富、充实、积极向上的生活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词数：188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难度：</a:t>
            </a: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★★★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[2022宁波中考]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QM_6_BD.12_2#96ebdd803?colgroup=36&amp;vcp=1&amp;pid=b8566748c&amp;color=0,0,0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063116"/>
              </p:ext>
            </p:extLst>
          </p:nvPr>
        </p:nvGraphicFramePr>
        <p:xfrm>
          <a:off x="502920" y="1270383"/>
          <a:ext cx="11164824" cy="4786249"/>
        </p:xfrm>
        <a:graphic>
          <a:graphicData uri="http://schemas.openxmlformats.org/drawingml/2006/table">
            <a:tbl>
              <a:tblPr/>
              <a:tblGrid>
                <a:gridCol w="11164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9196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How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look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after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your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cat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Introduction</a:t>
                      </a:r>
                      <a:endParaRPr lang="en-US" altLang="zh-CN" sz="1200" dirty="0"/>
                    </a:p>
                    <a:p>
                      <a:pPr marL="0" indent="0" algn="ctr" hangingPunct="0">
                        <a:lnSpc>
                          <a:spcPts val="11600"/>
                        </a:lnSpc>
                      </a:pPr>
                      <a:r>
                        <a:rPr lang="en-US" altLang="zh-CN" sz="6400" b="0" i="0" kern="0" spc="-99900">
                          <a:solidFill>
                            <a:srgbClr val="FFFFFF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Times New Roman" pitchFamily="34" charset="-120"/>
                        </a:rPr>
                        <a:t>___________________________________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first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step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becoming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good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owner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choose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right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kind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cat.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behaves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most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important,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not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looks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like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how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old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is.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going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best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friend.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spend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lot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time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playing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together.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remember,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need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look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after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every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day.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Not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just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start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with,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life.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QM_6_BD.12_3#96ebdd803.table_image?tii=6&amp;vcp=1&amp;pid=b8566748c&amp;color=0,0,0&amp;mp=1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640" y="2246760"/>
            <a:ext cx="1929384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QM_6_BD.12_4#96ebdd803?colgroup=36&amp;vcp=1&amp;pid=b8566748c&amp;color=0,0,0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2843081"/>
              </p:ext>
            </p:extLst>
          </p:nvPr>
        </p:nvGraphicFramePr>
        <p:xfrm>
          <a:off x="502920" y="1797180"/>
          <a:ext cx="11164824" cy="4336669"/>
        </p:xfrm>
        <a:graphic>
          <a:graphicData uri="http://schemas.openxmlformats.org/drawingml/2006/table">
            <a:tbl>
              <a:tblPr/>
              <a:tblGrid>
                <a:gridCol w="11164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336669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Understanding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your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pet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watching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closely,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learn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special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talking.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From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movement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tail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ears,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see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happy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sad.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will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soon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understand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saying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when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miaows.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Caring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for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your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pet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You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only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cat's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best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friend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properly.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will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need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sure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eats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right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foods,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always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water,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get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plenty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exercise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every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day.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also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bathe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（给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Times New Roman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洗澡）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often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spend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time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training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her.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QM_6_BD.12_4#96ebdd803?colgroup=36&amp;vcp=1&amp;pid=b8566748c&amp;color=0,0,0&amp;mp=1&amp;vtp=1&amp;bt=1&amp;bbb=1">
            <a:extLst>
              <a:ext uri="{FF2B5EF4-FFF2-40B4-BE49-F238E27FC236}">
                <a16:creationId xmlns:a16="http://schemas.microsoft.com/office/drawing/2014/main" id="{3EA8CFBC-DCDC-7A4C-C08D-1DA7F08DB458}"/>
              </a:ext>
            </a:extLst>
          </p:cNvPr>
          <p:cNvSpPr txBox="1"/>
          <p:nvPr/>
        </p:nvSpPr>
        <p:spPr>
          <a:xfrm>
            <a:off x="11052191" y="1180721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EX.13_1#96ebdd803?vcp=1&amp;pid=b8566748c&amp;color=0,0,0&amp;mp=1&amp;vtp=1&amp;bt=1&amp;bbb=1"/>
          <p:cNvSpPr/>
          <p:nvPr/>
        </p:nvSpPr>
        <p:spPr>
          <a:xfrm>
            <a:off x="502920" y="1758508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本文主要介绍了如何照顾猫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7_BD.14_1#65189f556?vcp=1&amp;pid=96ebdd803&amp;color=0,0,0&amp;vtp=1&amp;bbb=1"/>
          <p:cNvSpPr/>
          <p:nvPr/>
        </p:nvSpPr>
        <p:spPr>
          <a:xfrm>
            <a:off x="502920" y="2292225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cat?(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7_AN.15_1#65189f556.bracket?vcp=1&amp;pid=96ebdd803&amp;color=0,0,0&amp;vpa=4&amp;vtp=1"/>
          <p:cNvSpPr/>
          <p:nvPr/>
        </p:nvSpPr>
        <p:spPr>
          <a:xfrm>
            <a:off x="7371238" y="2280795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7_BD.16_1#65189f556.choices?vcp=1&amp;pid=96ebdd803&amp;color=0,0,0&amp;vtp=1&amp;bbb=1"/>
          <p:cNvSpPr/>
          <p:nvPr/>
        </p:nvSpPr>
        <p:spPr>
          <a:xfrm>
            <a:off x="502920" y="2833563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50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born.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50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.Until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babies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.Until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badly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ill.</a:t>
            </a:r>
            <a:endParaRPr lang="en-US" altLang="zh-CN" sz="2400" dirty="0"/>
          </a:p>
        </p:txBody>
      </p:sp>
      <p:sp>
        <p:nvSpPr>
          <p:cNvPr id="6" name="QC_7_BD.17_1#6512d698b?vcp=1&amp;pid=96ebdd803&amp;color=0,0,0&amp;vtp=1&amp;bbb=1"/>
          <p:cNvSpPr/>
          <p:nvPr/>
        </p:nvSpPr>
        <p:spPr>
          <a:xfrm>
            <a:off x="502920" y="3930525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understand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cat,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7" name="QC_7_AN.18_1#6512d698b.blank?vcp=1&amp;pid=96ebdd803&amp;color=0,0,0&amp;vpa=5&amp;vtp=1"/>
          <p:cNvSpPr/>
          <p:nvPr/>
        </p:nvSpPr>
        <p:spPr>
          <a:xfrm>
            <a:off x="5687853" y="3880995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C_7_BD.19_1#6512d698b.choices?vcp=1&amp;pid=96ebdd803&amp;color=0,0,0&amp;vtp=1&amp;bbb=1"/>
          <p:cNvSpPr/>
          <p:nvPr/>
        </p:nvSpPr>
        <p:spPr>
          <a:xfrm>
            <a:off x="502920" y="4471863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50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A.watch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carefully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.bathe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often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50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.talk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.feed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proper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7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0_1#e2d580022?vcp=1&amp;pid=96ebdd803&amp;color=0,0,0&amp;mp=1&amp;vtp=1&amp;bt=1&amp;bbb=1"/>
          <p:cNvSpPr/>
          <p:nvPr/>
        </p:nvSpPr>
        <p:spPr>
          <a:xfrm>
            <a:off x="502920" y="2321627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describes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C_7_AN.21_1#e2d580022.blank?vcp=1&amp;pid=96ebdd803&amp;color=0,0,0&amp;mp=1&amp;vpa=6&amp;vtp=1"/>
          <p:cNvSpPr/>
          <p:nvPr/>
        </p:nvSpPr>
        <p:spPr>
          <a:xfrm>
            <a:off x="5852001" y="2272097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7_BD.22_1#e2d580022.choices?vcp=1&amp;pid=96ebdd803&amp;color=0,0,0&amp;vtp=1&amp;bbb=1"/>
          <p:cNvSpPr/>
          <p:nvPr/>
        </p:nvSpPr>
        <p:spPr>
          <a:xfrm>
            <a:off x="502920" y="286099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best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difficult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cats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type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exercise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most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owners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b4c37382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bb4c37382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中考题型过关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aa20db5f0.fixed?vcp=1&amp;pid=bb4c37382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题型二</a:t>
            </a:r>
            <a:r>
              <a:rPr lang="en-US" altLang="zh-CN" sz="6600" b="1" i="0" dirty="0">
                <a:solidFill>
                  <a:srgbClr val="59595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阅读理解</a:t>
            </a:r>
            <a:endParaRPr lang="en-US" altLang="zh-CN" sz="6600" dirty="0"/>
          </a:p>
        </p:txBody>
      </p:sp>
      <p:pic>
        <p:nvPicPr>
          <p:cNvPr id="3" name="C_2#aa20db5f0.fixed?vcp=1&amp;pid=bb4c37382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  <p:sp>
        <p:nvSpPr>
          <p:cNvPr id="4" name="C_2#aa20db5f0.fixed?vcp=1&amp;pid=bb4c37382&amp;color=89,89,89&amp;vtp=1&amp;bbb=1"/>
          <p:cNvSpPr/>
          <p:nvPr/>
        </p:nvSpPr>
        <p:spPr>
          <a:xfrm>
            <a:off x="374904" y="4462272"/>
            <a:ext cx="11740896" cy="74066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类型1</a:t>
            </a:r>
            <a:r>
              <a:rPr lang="en-US" altLang="zh-CN" sz="4800" b="1" i="0" dirty="0">
                <a:solidFill>
                  <a:srgbClr val="59595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800" b="1" i="0" dirty="0">
                <a:solidFill>
                  <a:srgbClr val="59595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应用文</a:t>
            </a:r>
            <a:endParaRPr lang="en-US" altLang="zh-CN" sz="48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8566748c.fixed?vcp=1&amp;pid=9870eee8e&amp;color=4,110,182&amp;vtp=1&amp;bbb=1"/>
          <p:cNvSpPr/>
          <p:nvPr/>
        </p:nvSpPr>
        <p:spPr>
          <a:xfrm>
            <a:off x="219456" y="2487168"/>
            <a:ext cx="11740896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046EB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刷真题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_1#6b287bb02?vcp=1&amp;pid=b8566748c&amp;color=0,0,0&amp;vtp=1&amp;bt=1&amp;bbb=1&amp;hb=1"/>
          <p:cNvSpPr/>
          <p:nvPr/>
        </p:nvSpPr>
        <p:spPr>
          <a:xfrm>
            <a:off x="502920" y="900000"/>
            <a:ext cx="11183112" cy="1277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500"/>
              </a:lnSpc>
            </a:pPr>
            <a:r>
              <a:rPr lang="en-US" altLang="zh-CN" sz="2400" b="1" i="1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Passage</a:t>
            </a:r>
            <a:r>
              <a:rPr lang="en-US" altLang="zh-CN" sz="2400" b="1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主题：人与自我·货币常识，理财意识，理性消费，信用维护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词数：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259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5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难度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：★★★</a:t>
            </a:r>
            <a:endParaRPr lang="en-US" altLang="zh-CN" sz="2400" dirty="0"/>
          </a:p>
          <a:p>
            <a:pPr>
              <a:lnSpc>
                <a:spcPts val="3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[2023杭州中考]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graphicFrame>
        <p:nvGraphicFramePr>
          <p:cNvPr id="7" name="QM_6_BD.1_2#6b287bb02?colgroup=4,30&amp;vcp=1&amp;pid=b8566748c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41481"/>
              </p:ext>
            </p:extLst>
          </p:nvPr>
        </p:nvGraphicFramePr>
        <p:xfrm>
          <a:off x="502920" y="2312621"/>
          <a:ext cx="11155680" cy="4006850"/>
        </p:xfrm>
        <a:graphic>
          <a:graphicData uri="http://schemas.openxmlformats.org/drawingml/2006/table">
            <a:tbl>
              <a:tblPr/>
              <a:tblGrid>
                <a:gridCol w="16093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463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8396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1800"/>
                        </a:lnSpc>
                      </a:pPr>
                      <a:r>
                        <a:rPr lang="en-US" altLang="zh-CN" sz="6600" b="0" i="0" kern="0" spc="-99900">
                          <a:solidFill>
                            <a:srgbClr val="FFFFFF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Times New Roman" pitchFamily="34" charset="-120"/>
                        </a:rPr>
                        <a:t>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like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going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stores,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know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store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you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want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?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great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shopping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online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saving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time!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many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choices,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doesn't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much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time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find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you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lvl="0" indent="0"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want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!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Jake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,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Sydney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,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Australia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288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1900"/>
                        </a:lnSpc>
                      </a:pPr>
                      <a:r>
                        <a:rPr lang="en-US" altLang="zh-CN" sz="6650" b="0" i="0" kern="0" spc="-99900">
                          <a:solidFill>
                            <a:srgbClr val="FFFFFF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Times New Roman" pitchFamily="34" charset="-120"/>
                        </a:rPr>
                        <a:t>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first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time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bought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something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online,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little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nervous.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didn't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know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going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ship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it.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arrived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OK.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Now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only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problem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much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shopping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online.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because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don't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much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anymore,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I'm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not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very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fit!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Mari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,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Lima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,</a:t>
                      </a:r>
                      <a:r>
                        <a:rPr lang="en-US" altLang="zh-CN" sz="2400" b="0" i="1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lvl="0" indent="0"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1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Peru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QM_6_BD.1_3#6b287bb02.table_image?tii=1&amp;vcp=1&amp;pid=b8566748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4652" y="2541666"/>
            <a:ext cx="1325880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M_6_BD.1_4#6b287bb02.table_image?tii=2&amp;vcp=1&amp;pid=b8566748c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3232" y="4540518"/>
            <a:ext cx="1188720" cy="133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QM_6_BD.1_5#6b287bb02?colgroup=4,30&amp;vcp=1&amp;pid=b8566748c&amp;color=0,0,0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989667"/>
              </p:ext>
            </p:extLst>
          </p:nvPr>
        </p:nvGraphicFramePr>
        <p:xfrm>
          <a:off x="502920" y="1798196"/>
          <a:ext cx="11155680" cy="4334637"/>
        </p:xfrm>
        <a:graphic>
          <a:graphicData uri="http://schemas.openxmlformats.org/drawingml/2006/table">
            <a:tbl>
              <a:tblPr/>
              <a:tblGrid>
                <a:gridCol w="16093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463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966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3300"/>
                        </a:lnSpc>
                      </a:pPr>
                      <a:r>
                        <a:rPr lang="en-US" altLang="zh-CN" sz="7500" b="0" i="0" kern="0" spc="-99900">
                          <a:solidFill>
                            <a:srgbClr val="FFFFFF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Times New Roman" pitchFamily="34" charset="-120"/>
                        </a:rPr>
                        <a:t>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wanted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buy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new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pair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sunglasses,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busy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go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stores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city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center.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decided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order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online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.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arrived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quickly,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broken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case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looked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used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!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had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store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change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them.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waste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time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!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Troy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,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Jersey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City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,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USA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802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4800"/>
                        </a:lnSpc>
                      </a:pPr>
                      <a:r>
                        <a:rPr lang="en-US" altLang="zh-CN" sz="8300" b="0" i="0" kern="0" spc="-99900">
                          <a:solidFill>
                            <a:srgbClr val="FFFFFF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Times New Roman" pitchFamily="34" charset="-120"/>
                        </a:rPr>
                        <a:t>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bought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lot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electronics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online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last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year,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everything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good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deal.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problem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someone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stole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credit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card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信用卡）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information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shopping.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advice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is：Be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very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careful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when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shop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online!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Eric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,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Ottawa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,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Canada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QM_6_BD.1_6#6b287bb02.table_image?tii=3&amp;vcp=1&amp;pid=b8566748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944" y="2242124"/>
            <a:ext cx="1225296" cy="150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M_6_BD.1_7#6b287bb02.table_image?tii=4&amp;vcp=1&amp;pid=b8566748c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2084" y="4327147"/>
            <a:ext cx="1271016" cy="167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" name="QM_6_BD.1_5#6b287bb02?colgroup=4,30&amp;vcp=1&amp;pid=b8566748c&amp;color=0,0,0&amp;vtp=1&amp;bt=1&amp;bbb=1">
            <a:extLst>
              <a:ext uri="{FF2B5EF4-FFF2-40B4-BE49-F238E27FC236}">
                <a16:creationId xmlns:a16="http://schemas.microsoft.com/office/drawing/2014/main" id="{177A5052-8C07-170A-A1DA-CFEC4D04DB88}"/>
              </a:ext>
            </a:extLst>
          </p:cNvPr>
          <p:cNvSpPr txBox="1"/>
          <p:nvPr/>
        </p:nvSpPr>
        <p:spPr>
          <a:xfrm>
            <a:off x="11043047" y="1181737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QM_6_BD.1_8#6b287bb02?colgroup=4,30&amp;vcp=1&amp;pid=b8566748c&amp;color=0,0,0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27963"/>
              </p:ext>
            </p:extLst>
          </p:nvPr>
        </p:nvGraphicFramePr>
        <p:xfrm>
          <a:off x="502920" y="2996504"/>
          <a:ext cx="11155680" cy="1938020"/>
        </p:xfrm>
        <a:graphic>
          <a:graphicData uri="http://schemas.openxmlformats.org/drawingml/2006/table">
            <a:tbl>
              <a:tblPr/>
              <a:tblGrid>
                <a:gridCol w="16093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463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3802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1900"/>
                        </a:lnSpc>
                      </a:pPr>
                      <a:r>
                        <a:rPr lang="en-US" altLang="zh-CN" sz="6650" b="0" i="0" kern="0" spc="-99900">
                          <a:solidFill>
                            <a:srgbClr val="FFFFFF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Times New Roman" pitchFamily="34" charset="-120"/>
                        </a:rPr>
                        <a:t>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buy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things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online—it's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cool!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never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mall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wait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line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pay.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don't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around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different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stores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compare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prices.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only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problem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usually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spend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much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money!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I'm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broke!（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Nancy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,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Seattle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,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1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USA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QM_6_BD.1_9#6b287bb02.table_image?tii=5&amp;vcp=1&amp;pid=b8566748c&amp;color=0,0,0&amp;mp=1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4380" y="3298002"/>
            <a:ext cx="1106424" cy="133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" name="QM_6_BD.1_8#6b287bb02?colgroup=4,30&amp;vcp=1&amp;pid=b8566748c&amp;color=0,0,0&amp;mp=1&amp;vtp=1&amp;bt=1&amp;bbb=1">
            <a:extLst>
              <a:ext uri="{FF2B5EF4-FFF2-40B4-BE49-F238E27FC236}">
                <a16:creationId xmlns:a16="http://schemas.microsoft.com/office/drawing/2014/main" id="{E8E23925-F05C-82F6-821E-606F8CA6AEFB}"/>
              </a:ext>
            </a:extLst>
          </p:cNvPr>
          <p:cNvSpPr txBox="1"/>
          <p:nvPr/>
        </p:nvSpPr>
        <p:spPr>
          <a:xfrm>
            <a:off x="11043047" y="2380046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EX.2_1#6b287bb02?vcp=1&amp;pid=b8566748c&amp;color=0,0,0&amp;mp=1&amp;vtp=1&amp;bt=1&amp;bbb=1"/>
          <p:cNvSpPr/>
          <p:nvPr/>
        </p:nvSpPr>
        <p:spPr>
          <a:xfrm>
            <a:off x="502920" y="1496412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本文是五个人对网购的看法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C_7_BD.3_1#b2260f603?vcp=1&amp;pid=6b287bb02&amp;color=0,0,0&amp;vtp=1&amp;bbb=1"/>
          <p:cNvSpPr/>
          <p:nvPr/>
        </p:nvSpPr>
        <p:spPr>
          <a:xfrm>
            <a:off x="502920" y="2030129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情感态度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shopped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online?(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4" name="QC_7_BD.3_1#b2260f603?vcp=1&amp;pid=6b287bb02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81" y="2049814"/>
            <a:ext cx="1536192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7_AN.4_1#b2260f603.bracket?vcp=1&amp;pid=6b287bb02&amp;color=0,0,0&amp;vpa=1&amp;vtp=1"/>
          <p:cNvSpPr/>
          <p:nvPr/>
        </p:nvSpPr>
        <p:spPr>
          <a:xfrm>
            <a:off x="10450988" y="2018699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C_7_BD.5_1#b2260f603.choices?vcp=1&amp;pid=6b287bb02&amp;color=0,0,0&amp;vtp=1&amp;bbb=1"/>
          <p:cNvSpPr/>
          <p:nvPr/>
        </p:nvSpPr>
        <p:spPr>
          <a:xfrm>
            <a:off x="502920" y="2564799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6103" algn="l"/>
                <a:tab pos="5699506" algn="l"/>
                <a:tab pos="8542909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Disappointed.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Excited.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Worried.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.Interested.</a:t>
            </a:r>
            <a:endParaRPr lang="en-US" altLang="zh-CN" sz="2400" dirty="0"/>
          </a:p>
        </p:txBody>
      </p:sp>
      <p:sp>
        <p:nvSpPr>
          <p:cNvPr id="7" name="QC_7_BD.6_1#5a4c15c5f?vcp=1&amp;pid=6b287bb02&amp;color=0,0,0&amp;vtp=1&amp;bbb=1"/>
          <p:cNvSpPr/>
          <p:nvPr/>
        </p:nvSpPr>
        <p:spPr>
          <a:xfrm>
            <a:off x="502920" y="3099469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Troy's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opinion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online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shopping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experience?(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8" name="QC_7_AN.7_1#5a4c15c5f.bracket?vcp=1&amp;pid=6b287bb02&amp;color=0,0,0&amp;vpa=2&amp;vtp=1"/>
          <p:cNvSpPr/>
          <p:nvPr/>
        </p:nvSpPr>
        <p:spPr>
          <a:xfrm>
            <a:off x="8994045" y="3088039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9" name="QC_7_BD.8_1#5a4c15c5f.choices?vcp=1&amp;pid=6b287bb02&amp;color=0,0,0&amp;vtp=1&amp;bbb=1"/>
          <p:cNvSpPr/>
          <p:nvPr/>
        </p:nvSpPr>
        <p:spPr>
          <a:xfrm>
            <a:off x="502920" y="3640807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69950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saved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money.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69950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harmed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health.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provided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choices.</a:t>
            </a:r>
            <a:endParaRPr lang="en-US" altLang="zh-CN" sz="2400" dirty="0"/>
          </a:p>
        </p:txBody>
      </p:sp>
      <p:sp>
        <p:nvSpPr>
          <p:cNvPr id="10" name="QC_7_BD.9_1#6272261ef?vcp=1&amp;pid=6b287bb02&amp;color=0,0,0&amp;vtp=1&amp;bbb=1"/>
          <p:cNvSpPr/>
          <p:nvPr/>
        </p:nvSpPr>
        <p:spPr>
          <a:xfrm>
            <a:off x="502920" y="4737769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shopping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online?(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11" name="QC_7_AN.10_1#6272261ef.bracket?vcp=1&amp;pid=6b287bb02&amp;color=0,0,0&amp;vpa=3&amp;vtp=1"/>
          <p:cNvSpPr/>
          <p:nvPr/>
        </p:nvSpPr>
        <p:spPr>
          <a:xfrm>
            <a:off x="5564664" y="4726339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2" name="QC_7_BD.11_1#6272261ef.choices?vcp=1&amp;pid=6b287bb02&amp;color=0,0,0&amp;vtp=1&amp;bbb=1"/>
          <p:cNvSpPr/>
          <p:nvPr/>
        </p:nvSpPr>
        <p:spPr>
          <a:xfrm>
            <a:off x="502920" y="5272439"/>
            <a:ext cx="111831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2856103" algn="l"/>
                <a:tab pos="5699506" algn="l"/>
                <a:tab pos="8542909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Jake.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Mari.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Eric.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.Nancy.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8" grpId="0" build="p" animBg="1"/>
      <p:bldP spid="11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854</Words>
  <Application>Microsoft Office PowerPoint</Application>
  <PresentationFormat>宽屏</PresentationFormat>
  <Paragraphs>99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1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2024-10-12T08:40:14Z</dcterms:created>
  <dcterms:modified xsi:type="dcterms:W3CDTF">2024-10-12T08:41:00Z</dcterms:modified>
  <cp:category/>
  <cp:contentStatus/>
</cp:coreProperties>
</file>